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418" r:id="rId2"/>
    <p:sldId id="463" r:id="rId3"/>
    <p:sldId id="449" r:id="rId4"/>
    <p:sldId id="435" r:id="rId5"/>
    <p:sldId id="438" r:id="rId6"/>
    <p:sldId id="434" r:id="rId7"/>
    <p:sldId id="440" r:id="rId8"/>
    <p:sldId id="443" r:id="rId9"/>
    <p:sldId id="436" r:id="rId10"/>
    <p:sldId id="448" r:id="rId11"/>
    <p:sldId id="447" r:id="rId12"/>
    <p:sldId id="446" r:id="rId13"/>
    <p:sldId id="452" r:id="rId14"/>
    <p:sldId id="464" r:id="rId15"/>
  </p:sldIdLst>
  <p:sldSz cx="9144000" cy="6858000" type="screen4x3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511652-D30B-4EE7-A017-EE2BFB144637}">
          <p14:sldIdLst>
            <p14:sldId id="418"/>
            <p14:sldId id="463"/>
            <p14:sldId id="449"/>
            <p14:sldId id="435"/>
            <p14:sldId id="438"/>
            <p14:sldId id="434"/>
            <p14:sldId id="440"/>
            <p14:sldId id="443"/>
            <p14:sldId id="436"/>
            <p14:sldId id="448"/>
            <p14:sldId id="447"/>
            <p14:sldId id="446"/>
            <p14:sldId id="452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79">
          <p15:clr>
            <a:srgbClr val="A4A3A4"/>
          </p15:clr>
        </p15:guide>
        <p15:guide id="3" orient="horz" pos="2795">
          <p15:clr>
            <a:srgbClr val="A4A3A4"/>
          </p15:clr>
        </p15:guide>
        <p15:guide id="4" orient="horz" pos="3119">
          <p15:clr>
            <a:srgbClr val="A4A3A4"/>
          </p15:clr>
        </p15:guide>
        <p15:guide id="5" orient="horz" pos="3294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orient="horz" pos="4110">
          <p15:clr>
            <a:srgbClr val="A4A3A4"/>
          </p15:clr>
        </p15:guide>
        <p15:guide id="8" orient="horz" pos="1842">
          <p15:clr>
            <a:srgbClr val="A4A3A4"/>
          </p15:clr>
        </p15:guide>
        <p15:guide id="9" pos="2880">
          <p15:clr>
            <a:srgbClr val="A4A3A4"/>
          </p15:clr>
        </p15:guide>
        <p15:guide id="10" pos="2440">
          <p15:clr>
            <a:srgbClr val="A4A3A4"/>
          </p15:clr>
        </p15:guide>
        <p15:guide id="11" pos="3324">
          <p15:clr>
            <a:srgbClr val="A4A3A4"/>
          </p15:clr>
        </p15:guide>
        <p15:guide id="12" pos="3768">
          <p15:clr>
            <a:srgbClr val="A4A3A4"/>
          </p15:clr>
        </p15:guide>
        <p15:guide id="13" pos="4212">
          <p15:clr>
            <a:srgbClr val="A4A3A4"/>
          </p15:clr>
        </p15:guide>
        <p15:guide id="14" pos="4657">
          <p15:clr>
            <a:srgbClr val="A4A3A4"/>
          </p15:clr>
        </p15:guide>
        <p15:guide id="15" pos="5100">
          <p15:clr>
            <a:srgbClr val="A4A3A4"/>
          </p15:clr>
        </p15:guide>
        <p15:guide id="16" pos="5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селев Антон Валерьевич" initials="КАВ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7DC244"/>
    <a:srgbClr val="FF5050"/>
    <a:srgbClr val="439639"/>
    <a:srgbClr val="CCFFCC"/>
    <a:srgbClr val="99FF99"/>
    <a:srgbClr val="CCFF99"/>
    <a:srgbClr val="99FFCC"/>
    <a:srgbClr val="66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9568" autoAdjust="0"/>
  </p:normalViewPr>
  <p:slideViewPr>
    <p:cSldViewPr>
      <p:cViewPr>
        <p:scale>
          <a:sx n="80" d="100"/>
          <a:sy n="80" d="100"/>
        </p:scale>
        <p:origin x="1164" y="-66"/>
      </p:cViewPr>
      <p:guideLst>
        <p:guide orient="horz" pos="2160"/>
        <p:guide orient="horz" pos="2479"/>
        <p:guide orient="horz" pos="2795"/>
        <p:guide orient="horz" pos="3119"/>
        <p:guide orient="horz" pos="3294"/>
        <p:guide orient="horz" pos="3748"/>
        <p:guide orient="horz" pos="4110"/>
        <p:guide orient="horz" pos="1842"/>
        <p:guide pos="2880"/>
        <p:guide pos="2440"/>
        <p:guide pos="3324"/>
        <p:guide pos="3768"/>
        <p:guide pos="4212"/>
        <p:guide pos="4657"/>
        <p:guide pos="5100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3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667" y="0"/>
            <a:ext cx="2972334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0"/>
            <a:ext cx="2972335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667" y="9429990"/>
            <a:ext cx="2972334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8659B1A-04FD-461B-8082-6D9BCA5DD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6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3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67" y="0"/>
            <a:ext cx="2972334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36" y="4715791"/>
            <a:ext cx="5028132" cy="446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72335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67" y="9429990"/>
            <a:ext cx="2972334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5F5788B-35EE-40D9-BF19-FEFB25890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64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1pPr>
            <a:lvl2pPr marL="745321" indent="-286662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2pPr>
            <a:lvl3pPr marL="1146648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3pPr>
            <a:lvl4pPr marL="1605307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4pPr>
            <a:lvl5pPr marL="2063966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5pPr>
            <a:lvl6pPr marL="2522626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6pPr>
            <a:lvl7pPr marL="2981285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7pPr>
            <a:lvl8pPr marL="3439944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8pPr>
            <a:lvl9pPr marL="3898603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E9001162-8F4F-4A03-8D92-E62A690DB2A7}" type="slidenum">
              <a:rPr lang="ru-RU" altLang="ru-RU" i="0">
                <a:solidFill>
                  <a:schemeClr val="tx1"/>
                </a:solidFill>
              </a:rPr>
              <a:pPr eaLnBrk="1" hangingPunct="1"/>
              <a:t>2</a:t>
            </a:fld>
            <a:endParaRPr lang="ru-RU" altLang="ru-RU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3" y="4705315"/>
            <a:ext cx="5026637" cy="4456823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110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1pPr>
            <a:lvl2pPr marL="745321" indent="-286662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2pPr>
            <a:lvl3pPr marL="1146648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3pPr>
            <a:lvl4pPr marL="1605307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4pPr>
            <a:lvl5pPr marL="2063966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5pPr>
            <a:lvl6pPr marL="2522626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6pPr>
            <a:lvl7pPr marL="2981285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7pPr>
            <a:lvl8pPr marL="3439944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8pPr>
            <a:lvl9pPr marL="3898603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E9001162-8F4F-4A03-8D92-E62A690DB2A7}" type="slidenum">
              <a:rPr lang="ru-RU" altLang="ru-RU" i="0">
                <a:solidFill>
                  <a:schemeClr val="tx1"/>
                </a:solidFill>
              </a:rPr>
              <a:pPr eaLnBrk="1" hangingPunct="1"/>
              <a:t>4</a:t>
            </a:fld>
            <a:endParaRPr lang="ru-RU" altLang="ru-RU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3" y="4705315"/>
            <a:ext cx="5026637" cy="4456823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3525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1pPr>
            <a:lvl2pPr marL="745321" indent="-286662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2pPr>
            <a:lvl3pPr marL="1146648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3pPr>
            <a:lvl4pPr marL="1605307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4pPr>
            <a:lvl5pPr marL="2063966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5pPr>
            <a:lvl6pPr marL="2522626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6pPr>
            <a:lvl7pPr marL="2981285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7pPr>
            <a:lvl8pPr marL="3439944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8pPr>
            <a:lvl9pPr marL="3898603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E9001162-8F4F-4A03-8D92-E62A690DB2A7}" type="slidenum">
              <a:rPr lang="ru-RU" altLang="ru-RU" i="0">
                <a:solidFill>
                  <a:schemeClr val="tx1"/>
                </a:solidFill>
              </a:rPr>
              <a:pPr eaLnBrk="1" hangingPunct="1"/>
              <a:t>5</a:t>
            </a:fld>
            <a:endParaRPr lang="ru-RU" altLang="ru-RU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3" y="4705315"/>
            <a:ext cx="5026637" cy="4456823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028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1pPr>
            <a:lvl2pPr marL="745321" indent="-286662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2pPr>
            <a:lvl3pPr marL="1146648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3pPr>
            <a:lvl4pPr marL="1605307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4pPr>
            <a:lvl5pPr marL="2063966" indent="-229329" defTabSz="92209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5pPr>
            <a:lvl6pPr marL="2522626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6pPr>
            <a:lvl7pPr marL="2981285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7pPr>
            <a:lvl8pPr marL="3439944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8pPr>
            <a:lvl9pPr marL="3898603" indent="-229329" algn="ctr" defTabSz="92209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E9001162-8F4F-4A03-8D92-E62A690DB2A7}" type="slidenum">
              <a:rPr lang="ru-RU" altLang="ru-RU" i="0">
                <a:solidFill>
                  <a:schemeClr val="tx1"/>
                </a:solidFill>
              </a:rPr>
              <a:pPr eaLnBrk="1" hangingPunct="1"/>
              <a:t>6</a:t>
            </a:fld>
            <a:endParaRPr lang="ru-RU" altLang="ru-RU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3" y="4705315"/>
            <a:ext cx="5026637" cy="4456823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2436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39" eaLnBrk="0" hangingPunct="0">
              <a:defRPr sz="1200" i="1">
                <a:solidFill>
                  <a:srgbClr val="000000"/>
                </a:solidFill>
                <a:latin typeface="Arial" charset="0"/>
              </a:defRPr>
            </a:lvl1pPr>
            <a:lvl2pPr marL="744224" indent="-286240" defTabSz="920739" eaLnBrk="0" hangingPunct="0">
              <a:defRPr sz="1200" i="1">
                <a:solidFill>
                  <a:srgbClr val="000000"/>
                </a:solidFill>
                <a:latin typeface="Arial" charset="0"/>
              </a:defRPr>
            </a:lvl2pPr>
            <a:lvl3pPr marL="1144959" indent="-228991" defTabSz="920739" eaLnBrk="0" hangingPunct="0">
              <a:defRPr sz="1200" i="1">
                <a:solidFill>
                  <a:srgbClr val="000000"/>
                </a:solidFill>
                <a:latin typeface="Arial" charset="0"/>
              </a:defRPr>
            </a:lvl3pPr>
            <a:lvl4pPr marL="1602943" indent="-228991" defTabSz="920739" eaLnBrk="0" hangingPunct="0">
              <a:defRPr sz="1200" i="1">
                <a:solidFill>
                  <a:srgbClr val="000000"/>
                </a:solidFill>
                <a:latin typeface="Arial" charset="0"/>
              </a:defRPr>
            </a:lvl4pPr>
            <a:lvl5pPr marL="2060927" indent="-228991" defTabSz="920739" eaLnBrk="0" hangingPunct="0">
              <a:defRPr sz="1200" i="1">
                <a:solidFill>
                  <a:srgbClr val="000000"/>
                </a:solidFill>
                <a:latin typeface="Arial" charset="0"/>
              </a:defRPr>
            </a:lvl5pPr>
            <a:lvl6pPr marL="2518912" indent="-228991" algn="ctr" defTabSz="92073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6pPr>
            <a:lvl7pPr marL="2976895" indent="-228991" algn="ctr" defTabSz="92073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7pPr>
            <a:lvl8pPr marL="3434879" indent="-228991" algn="ctr" defTabSz="92073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8pPr>
            <a:lvl9pPr marL="3892862" indent="-228991" algn="ctr" defTabSz="92073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E9001162-8F4F-4A03-8D92-E62A690DB2A7}" type="slidenum">
              <a:rPr lang="ru-RU" altLang="ru-RU" i="0">
                <a:solidFill>
                  <a:schemeClr val="tx1"/>
                </a:solidFill>
              </a:rPr>
              <a:pPr eaLnBrk="1" hangingPunct="1"/>
              <a:t>9</a:t>
            </a:fld>
            <a:endParaRPr lang="ru-RU" altLang="ru-RU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086" y="4705315"/>
            <a:ext cx="5026637" cy="4456824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2507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388" eaLnBrk="0" hangingPunct="0">
              <a:defRPr sz="1200" i="1">
                <a:solidFill>
                  <a:srgbClr val="000000"/>
                </a:solidFill>
                <a:latin typeface="Arial" charset="0"/>
              </a:defRPr>
            </a:lvl1pPr>
            <a:lvl2pPr marL="746364" indent="-287063" defTabSz="923388" eaLnBrk="0" hangingPunct="0">
              <a:defRPr sz="1200" i="1">
                <a:solidFill>
                  <a:srgbClr val="000000"/>
                </a:solidFill>
                <a:latin typeface="Arial" charset="0"/>
              </a:defRPr>
            </a:lvl2pPr>
            <a:lvl3pPr marL="1148253" indent="-229650" defTabSz="923388" eaLnBrk="0" hangingPunct="0">
              <a:defRPr sz="1200" i="1">
                <a:solidFill>
                  <a:srgbClr val="000000"/>
                </a:solidFill>
                <a:latin typeface="Arial" charset="0"/>
              </a:defRPr>
            </a:lvl3pPr>
            <a:lvl4pPr marL="1607554" indent="-229650" defTabSz="923388" eaLnBrk="0" hangingPunct="0">
              <a:defRPr sz="1200" i="1">
                <a:solidFill>
                  <a:srgbClr val="000000"/>
                </a:solidFill>
                <a:latin typeface="Arial" charset="0"/>
              </a:defRPr>
            </a:lvl4pPr>
            <a:lvl5pPr marL="2066856" indent="-229650" defTabSz="923388" eaLnBrk="0" hangingPunct="0">
              <a:defRPr sz="1200" i="1">
                <a:solidFill>
                  <a:srgbClr val="000000"/>
                </a:solidFill>
                <a:latin typeface="Arial" charset="0"/>
              </a:defRPr>
            </a:lvl5pPr>
            <a:lvl6pPr marL="2526158" indent="-229650" algn="ctr" defTabSz="923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6pPr>
            <a:lvl7pPr marL="2985459" indent="-229650" algn="ctr" defTabSz="923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7pPr>
            <a:lvl8pPr marL="3444760" indent="-229650" algn="ctr" defTabSz="923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8pPr>
            <a:lvl9pPr marL="3904061" indent="-229650" algn="ctr" defTabSz="923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E9001162-8F4F-4A03-8D92-E62A690DB2A7}" type="slidenum">
              <a:rPr lang="ru-RU" altLang="ru-RU" i="0">
                <a:solidFill>
                  <a:schemeClr val="tx1"/>
                </a:solidFill>
              </a:rPr>
              <a:pPr eaLnBrk="1" hangingPunct="1"/>
              <a:t>10</a:t>
            </a:fld>
            <a:endParaRPr lang="ru-RU" altLang="ru-RU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11" y="4715119"/>
            <a:ext cx="5028985" cy="4466108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9920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70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1pPr>
            <a:lvl2pPr marL="749048" indent="-288095" defTabSz="92670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2pPr>
            <a:lvl3pPr marL="1152381" indent="-230476" defTabSz="92670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3pPr>
            <a:lvl4pPr marL="1613334" indent="-230476" defTabSz="92670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4pPr>
            <a:lvl5pPr marL="2074286" indent="-230476" defTabSz="926707" eaLnBrk="0" hangingPunct="0">
              <a:defRPr sz="1200" i="1">
                <a:solidFill>
                  <a:srgbClr val="000000"/>
                </a:solidFill>
                <a:latin typeface="Arial" charset="0"/>
              </a:defRPr>
            </a:lvl5pPr>
            <a:lvl6pPr marL="2535239" indent="-230476" algn="ctr" defTabSz="92670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6pPr>
            <a:lvl7pPr marL="2996191" indent="-230476" algn="ctr" defTabSz="92670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7pPr>
            <a:lvl8pPr marL="3457144" indent="-230476" algn="ctr" defTabSz="92670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8pPr>
            <a:lvl9pPr marL="3918096" indent="-230476" algn="ctr" defTabSz="92670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 i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fld id="{E9001162-8F4F-4A03-8D92-E62A690DB2A7}" type="slidenum">
              <a:rPr lang="ru-RU" altLang="ru-RU" i="0">
                <a:solidFill>
                  <a:schemeClr val="tx1"/>
                </a:solidFill>
              </a:rPr>
              <a:pPr eaLnBrk="1" hangingPunct="1"/>
              <a:t>13</a:t>
            </a:fld>
            <a:endParaRPr lang="ru-RU" altLang="ru-RU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626" y="4715119"/>
            <a:ext cx="5073615" cy="4466108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19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067425"/>
            <a:ext cx="1584176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44450"/>
            <a:ext cx="8709025" cy="6337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0588" y="6548438"/>
            <a:ext cx="520700" cy="265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5E215F7A-99FC-49AC-A904-53C546707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5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95288" y="692150"/>
            <a:ext cx="6264275" cy="0"/>
          </a:xfrm>
          <a:prstGeom prst="line">
            <a:avLst/>
          </a:prstGeom>
          <a:noFill/>
          <a:ln w="19050" algn="ctr">
            <a:solidFill>
              <a:srgbClr val="439639"/>
            </a:solidFill>
            <a:round/>
            <a:headEnd/>
            <a:tailEnd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85" y="44624"/>
            <a:ext cx="6251947" cy="673100"/>
          </a:xfrm>
          <a:prstGeom prst="rect">
            <a:avLst/>
          </a:prstGeom>
          <a:noFill/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cxnSp>
        <p:nvCxnSpPr>
          <p:cNvPr id="5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95288" y="692150"/>
            <a:ext cx="6264275" cy="0"/>
          </a:xfrm>
          <a:prstGeom prst="line">
            <a:avLst/>
          </a:prstGeom>
          <a:noFill/>
          <a:ln w="19050" algn="ctr">
            <a:solidFill>
              <a:srgbClr val="439639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5603875" cy="504056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067425"/>
            <a:ext cx="1584176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ortal-da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defRPr/>
            </a:pPr>
            <a:endParaRPr lang="ru-RU" dirty="0">
              <a:latin typeface="Arial" pitchFamily="34" charset="0"/>
            </a:endParaRPr>
          </a:p>
        </p:txBody>
      </p:sp>
      <p:grpSp>
        <p:nvGrpSpPr>
          <p:cNvPr id="1033" name="Group 13"/>
          <p:cNvGrpSpPr>
            <a:grpSpLocks/>
          </p:cNvGrpSpPr>
          <p:nvPr/>
        </p:nvGrpSpPr>
        <p:grpSpPr bwMode="auto">
          <a:xfrm>
            <a:off x="8096250" y="6572250"/>
            <a:ext cx="1047750" cy="241300"/>
            <a:chOff x="5100" y="3932"/>
            <a:chExt cx="660" cy="152"/>
          </a:xfrm>
          <a:solidFill>
            <a:schemeClr val="accent5">
              <a:lumMod val="75000"/>
            </a:schemeClr>
          </a:solidFill>
        </p:grpSpPr>
        <p:sp>
          <p:nvSpPr>
            <p:cNvPr id="1035" name="AutoShape 2"/>
            <p:cNvSpPr>
              <a:spLocks noChangeArrowheads="1"/>
            </p:cNvSpPr>
            <p:nvPr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ru-RU" sz="24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eaLnBrk="0" hangingPunct="0">
                <a:lnSpc>
                  <a:spcPct val="90000"/>
                </a:lnSpc>
                <a:defRPr/>
              </a:pPr>
              <a:endParaRPr lang="ru-RU" dirty="0">
                <a:latin typeface="Arial" pitchFamily="34" charset="0"/>
              </a:endParaRPr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850" y="6559550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2E472D55-BE4D-4CCC-8B80-F2CB62BF059B}" type="slidenum">
              <a:rPr lang="ru-RU" b="1">
                <a:latin typeface="Arial" pitchFamily="34" charset="0"/>
                <a:ea typeface="ヒラギノ角ゴ Pro W3"/>
                <a:cs typeface="ヒラギノ角ゴ Pro W3"/>
              </a:rPr>
              <a:pPr eaLnBrk="0" hangingPunct="0">
                <a:defRPr/>
              </a:pPr>
              <a:t>‹#›</a:t>
            </a:fld>
            <a:endParaRPr lang="ru-RU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95288" y="549275"/>
            <a:ext cx="67691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Picture 3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73" y="41253"/>
            <a:ext cx="1854427" cy="50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9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d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ru/reestr?egrp=07:04:0000000:1&amp;ref=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hyperlink" Target="https://egrp365.ru/reestr?egrp=26:35:000000:21&amp;ref=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788024" y="3660342"/>
            <a:ext cx="7772400" cy="1470025"/>
          </a:xfrm>
        </p:spPr>
        <p:txBody>
          <a:bodyPr/>
          <a:lstStyle/>
          <a:p>
            <a:r>
              <a:rPr lang="ru-RU" dirty="0"/>
              <a:t>имущественного комплекса по хранению, упаковке, сортировке овощей</a:t>
            </a:r>
            <a:br>
              <a:rPr lang="ru-RU" dirty="0"/>
            </a:br>
            <a:endParaRPr lang="ru-RU" dirty="0"/>
          </a:p>
        </p:txBody>
      </p:sp>
      <p:pic>
        <p:nvPicPr>
          <p:cNvPr id="13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18"/>
            <a:ext cx="9144000" cy="688011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5" name="Заголовок 6"/>
          <p:cNvSpPr txBox="1">
            <a:spLocks/>
          </p:cNvSpPr>
          <p:nvPr/>
        </p:nvSpPr>
        <p:spPr bwMode="auto">
          <a:xfrm>
            <a:off x="0" y="5445224"/>
            <a:ext cx="4176464" cy="1238302"/>
          </a:xfrm>
          <a:prstGeom prst="rect">
            <a:avLst/>
          </a:prstGeom>
          <a:solidFill>
            <a:schemeClr val="bg2">
              <a:lumMod val="50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rgbClr val="00703C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1400" b="0" kern="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больше залогового и непрофильного имущества </a:t>
            </a:r>
            <a:r>
              <a:rPr lang="ru-RU" sz="1400" b="0" kern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Сбербанк, других банком и иных организаций </a:t>
            </a:r>
            <a:r>
              <a:rPr lang="ru-RU" sz="1400" b="0" kern="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0" kern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специализированном </a:t>
            </a:r>
            <a:r>
              <a:rPr lang="ru-RU" sz="1400" b="0" kern="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ресурсе </a:t>
            </a:r>
            <a:r>
              <a:rPr lang="ru-RU" sz="1400" b="0" u="sng" kern="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</a:t>
            </a:r>
            <a:r>
              <a:rPr lang="en-US" sz="1400" b="0" u="sng" kern="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1400" b="0" kern="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0" kern="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4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://portal-da.ru </a:t>
            </a:r>
            <a:endParaRPr lang="ru-RU" sz="1400" b="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239051"/>
            <a:ext cx="3096344" cy="101566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 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покупке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82538"/>
            <a:ext cx="4896544" cy="2308324"/>
          </a:xfrm>
          <a:prstGeom prst="rect">
            <a:avLst/>
          </a:prstGeom>
          <a:solidFill>
            <a:schemeClr val="bg2">
              <a:lumMod val="75000"/>
              <a:alpha val="2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комплекс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КБР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(крупнейший в регионе склад для хранения, сортировке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упаковке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овощей,  6 384 га земли, в том числе, СХ угодий, кирпичный завод,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ипсокартонный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завод,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исное здание класса А)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67544" y="5877272"/>
            <a:ext cx="8556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расположен  - КБР,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Прохладненский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Учебное, ул. Индустриальная,1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2682" y="46757"/>
            <a:ext cx="8435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762000" eaLnBrk="0" hangingPunct="0">
              <a:lnSpc>
                <a:spcPct val="110000"/>
              </a:lnSpc>
              <a:buClr>
                <a:srgbClr val="008A53"/>
              </a:buClr>
              <a:buChar char="n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  <a:lvl2pPr marL="6858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Monotype Sorts" pitchFamily="2" charset="2"/>
              <a:buChar char="ä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2pPr>
            <a:lvl3pPr marL="10287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Tahoma" pitchFamily="34" charset="0"/>
              <a:buChar char="–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indent="-179388" algn="l" defTabSz="762000" eaLnBrk="0" hangingPunct="0">
              <a:spcBef>
                <a:spcPct val="20000"/>
              </a:spcBef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ru-RU" sz="22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Местоположение, транспортная доступность</a:t>
            </a:r>
            <a:endParaRPr lang="ru-RU" altLang="ru-RU" sz="1800" dirty="0">
              <a:solidFill>
                <a:srgbClr val="00703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33063" t="33792" r="19675" b="8328"/>
          <a:stretch/>
        </p:blipFill>
        <p:spPr bwMode="auto">
          <a:xfrm>
            <a:off x="4790232" y="764703"/>
            <a:ext cx="3926922" cy="446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28242" t="26176" r="25706" b="22177"/>
          <a:stretch/>
        </p:blipFill>
        <p:spPr bwMode="auto">
          <a:xfrm>
            <a:off x="329958" y="764704"/>
            <a:ext cx="412329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0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47971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</a:t>
            </a:r>
            <a:r>
              <a:rPr lang="ru-RU" sz="1600" dirty="0" smtClean="0"/>
              <a:t>роизводство </a:t>
            </a:r>
            <a:r>
              <a:rPr lang="ru-RU" sz="1600" dirty="0"/>
              <a:t>кирпича, черепицы и </a:t>
            </a:r>
            <a:r>
              <a:rPr lang="ru-RU" sz="1600" dirty="0" smtClean="0"/>
              <a:t>прочих строительных </a:t>
            </a:r>
            <a:r>
              <a:rPr lang="ru-RU" sz="1600" dirty="0"/>
              <a:t>изделий из обожженной глины, производство бетона, гипса и цемента и изделий из </a:t>
            </a:r>
            <a:r>
              <a:rPr lang="ru-RU" sz="1600" dirty="0" smtClean="0"/>
              <a:t>них.</a:t>
            </a:r>
          </a:p>
          <a:p>
            <a:r>
              <a:rPr lang="ru-RU" sz="1600" dirty="0" smtClean="0"/>
              <a:t>ООО «Капитал-Инвест»</a:t>
            </a:r>
            <a:endParaRPr lang="ru-RU" sz="1600" dirty="0"/>
          </a:p>
        </p:txBody>
      </p:sp>
      <p:pic>
        <p:nvPicPr>
          <p:cNvPr id="7" name="Рисунок 6" descr="D:\МАРГАРИТА\2018\сентябрь\Прохладный\ПРИЛОЖЕНИЕ 6\фото\IMG_87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67944" y="182538"/>
            <a:ext cx="4896544" cy="830997"/>
          </a:xfrm>
          <a:prstGeom prst="rect">
            <a:avLst/>
          </a:prstGeom>
          <a:solidFill>
            <a:schemeClr val="bg2">
              <a:lumMod val="75000"/>
              <a:alpha val="51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/>
              <a:t>Здание "Финансовый центр "Прохладный"</a:t>
            </a:r>
          </a:p>
        </p:txBody>
      </p:sp>
    </p:spTree>
    <p:extLst>
      <p:ext uri="{BB962C8B-B14F-4D97-AF65-F5344CB8AC3E}">
        <p14:creationId xmlns:p14="http://schemas.microsoft.com/office/powerpoint/2010/main" val="1499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4965"/>
            <a:ext cx="7560840" cy="54868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+mn-lt"/>
                <a:cs typeface="Times New Roman" panose="02020603050405020304" pitchFamily="18" charset="0"/>
              </a:rPr>
              <a:t>Состав объекта:   </a:t>
            </a:r>
            <a:r>
              <a:rPr lang="ru-RU" altLang="ru-RU" sz="2200" dirty="0" smtClean="0">
                <a:latin typeface="+mn-lt"/>
              </a:rPr>
              <a:t>Здание </a:t>
            </a:r>
            <a:r>
              <a:rPr lang="ru-RU" altLang="ru-RU" sz="2200" dirty="0">
                <a:latin typeface="+mn-lt"/>
              </a:rPr>
              <a:t>финансовый центр</a:t>
            </a:r>
            <a:br>
              <a:rPr lang="ru-RU" altLang="ru-RU" sz="2200" dirty="0">
                <a:latin typeface="+mn-lt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0" kern="12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982828"/>
              </p:ext>
            </p:extLst>
          </p:nvPr>
        </p:nvGraphicFramePr>
        <p:xfrm>
          <a:off x="305526" y="2636912"/>
          <a:ext cx="8730970" cy="395210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FDDB0">
                        <a:tint val="50000"/>
                        <a:satMod val="300000"/>
                      </a:srgbClr>
                    </a:gs>
                    <a:gs pos="35000">
                      <a:srgbClr val="BFDDB0">
                        <a:tint val="37000"/>
                        <a:satMod val="300000"/>
                      </a:srgbClr>
                    </a:gs>
                    <a:gs pos="100000">
                      <a:srgbClr val="BFDDB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34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объекта 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Местонахождение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/>
                        <a:t>Здание "Финансовый центр "Прохладный", назначение: нежилое, 6-этажное (подземных этажей - 1), общая площадь </a:t>
                      </a:r>
                      <a:r>
                        <a:rPr lang="ru-RU" altLang="ru-RU" sz="1400" baseline="0" dirty="0" smtClean="0"/>
                        <a:t> </a:t>
                      </a:r>
                      <a:r>
                        <a:rPr lang="ru-RU" altLang="ru-RU" sz="1400" dirty="0" smtClean="0"/>
                        <a:t>4 091,3 </a:t>
                      </a:r>
                      <a:r>
                        <a:rPr lang="ru-RU" altLang="ru-RU" sz="1400" dirty="0" err="1" smtClean="0"/>
                        <a:t>кв.м</a:t>
                      </a:r>
                      <a:r>
                        <a:rPr lang="ru-RU" altLang="ru-RU" sz="1400" dirty="0" smtClean="0"/>
                        <a:t>.</a:t>
                      </a:r>
                      <a:r>
                        <a:rPr lang="en-US" altLang="ru-RU" sz="1400" dirty="0" smtClean="0"/>
                        <a:t> </a:t>
                      </a:r>
                      <a:r>
                        <a:rPr lang="ru-RU" altLang="ru-RU" sz="1400" dirty="0" smtClean="0"/>
                        <a:t>Лит.</a:t>
                      </a:r>
                      <a:r>
                        <a:rPr lang="ru-RU" altLang="ru-RU" sz="1400" baseline="0" dirty="0" smtClean="0"/>
                        <a:t> А</a:t>
                      </a:r>
                      <a:endParaRPr lang="ru-RU" altLang="ru-RU" sz="14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Здание, назначение: нежилое, 4-этажное (подземных этажей -1), общая площадь 1 984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., инв.№3505, лит А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Земельный участок, категория земель: земли населенных пунктов, разрешенное использование: для строительства административных объектов, общая площадь 1 824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Земельный участок, категория земель: земли населенных пунктов, разрешенное использование: для размещения административных и офисных зданий, общая площадь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862 кв.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м.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Кабардино-Балкарская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Прохладный, ул. Ленина, д.147</a:t>
                      </a: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01196"/>
            <a:ext cx="2232248" cy="1819692"/>
          </a:xfrm>
          <a:prstGeom prst="rect">
            <a:avLst/>
          </a:prstGeom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601196"/>
            <a:ext cx="1944216" cy="1819692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623644"/>
            <a:ext cx="1944216" cy="1797243"/>
          </a:xfrm>
          <a:prstGeom prst="rect">
            <a:avLst/>
          </a:prstGeom>
        </p:spPr>
      </p:pic>
      <p:pic>
        <p:nvPicPr>
          <p:cNvPr id="8" name="Рисунок 7" descr="IMG_87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644"/>
            <a:ext cx="2160240" cy="1797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9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06375" y="142875"/>
            <a:ext cx="8435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762000" eaLnBrk="0" hangingPunct="0">
              <a:lnSpc>
                <a:spcPct val="110000"/>
              </a:lnSpc>
              <a:buClr>
                <a:srgbClr val="008A53"/>
              </a:buClr>
              <a:buChar char="n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  <a:lvl2pPr marL="6858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Monotype Sorts" pitchFamily="2" charset="2"/>
              <a:buChar char="ä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2pPr>
            <a:lvl3pPr marL="10287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Tahoma" pitchFamily="34" charset="0"/>
              <a:buChar char="–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indent="-179388" algn="l" defTabSz="762000" eaLnBrk="0" hangingPunct="0">
              <a:spcBef>
                <a:spcPct val="20000"/>
              </a:spcBef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endParaRPr lang="ru-RU" altLang="ru-RU" sz="2400" b="1" dirty="0">
              <a:solidFill>
                <a:srgbClr val="00703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7544" y="6142221"/>
            <a:ext cx="8556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расположен в г. Прохладное, КБР, по адресу ул. Ленина д. 147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699045"/>
            <a:ext cx="8556718" cy="52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44624"/>
            <a:ext cx="7200801" cy="673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900" b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статус процедур банкротства участников группы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28786"/>
              </p:ext>
            </p:extLst>
          </p:nvPr>
        </p:nvGraphicFramePr>
        <p:xfrm>
          <a:off x="251520" y="836712"/>
          <a:ext cx="8640960" cy="586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693">
                  <a:extLst>
                    <a:ext uri="{9D8B030D-6E8A-4147-A177-3AD203B41FA5}">
                      <a16:colId xmlns:a16="http://schemas.microsoft.com/office/drawing/2014/main" val="716133705"/>
                    </a:ext>
                  </a:extLst>
                </a:gridCol>
                <a:gridCol w="1179542">
                  <a:extLst>
                    <a:ext uri="{9D8B030D-6E8A-4147-A177-3AD203B41FA5}">
                      <a16:colId xmlns:a16="http://schemas.microsoft.com/office/drawing/2014/main" val="483991109"/>
                    </a:ext>
                  </a:extLst>
                </a:gridCol>
                <a:gridCol w="1864819">
                  <a:extLst>
                    <a:ext uri="{9D8B030D-6E8A-4147-A177-3AD203B41FA5}">
                      <a16:colId xmlns:a16="http://schemas.microsoft.com/office/drawing/2014/main" val="3419629877"/>
                    </a:ext>
                  </a:extLst>
                </a:gridCol>
                <a:gridCol w="2351236">
                  <a:extLst>
                    <a:ext uri="{9D8B030D-6E8A-4147-A177-3AD203B41FA5}">
                      <a16:colId xmlns:a16="http://schemas.microsoft.com/office/drawing/2014/main" val="4140979790"/>
                    </a:ext>
                  </a:extLst>
                </a:gridCol>
                <a:gridCol w="1066647">
                  <a:extLst>
                    <a:ext uri="{9D8B030D-6E8A-4147-A177-3AD203B41FA5}">
                      <a16:colId xmlns:a16="http://schemas.microsoft.com/office/drawing/2014/main" val="3758652554"/>
                    </a:ext>
                  </a:extLst>
                </a:gridCol>
                <a:gridCol w="1818023">
                  <a:extLst>
                    <a:ext uri="{9D8B030D-6E8A-4147-A177-3AD203B41FA5}">
                      <a16:colId xmlns:a16="http://schemas.microsoft.com/office/drawing/2014/main" val="3266844856"/>
                    </a:ext>
                  </a:extLst>
                </a:gridCol>
              </a:tblGrid>
              <a:tr h="624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№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Заявитель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Должник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Требование/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сумма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Номер дела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Дата заседания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2206701007"/>
                  </a:ext>
                </a:extLst>
              </a:tr>
              <a:tr h="485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ООО «Стройладный»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 признании несостоятельным (банкротом)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А20-3637/2017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Введена процедура наблюдения 21.10.2019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3877267402"/>
                  </a:ext>
                </a:extLst>
              </a:tr>
              <a:tr h="529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ОАО «РБС Прохладненская»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 признании несостоятельным (банкротом)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А20-3638/2017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Введена процедура наблюдения 09.10.2019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4126109672"/>
                  </a:ext>
                </a:extLst>
              </a:tr>
              <a:tr h="559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ООО «Капиталспецтранс»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 признании несостоятельным (банкротом)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А20-3639/2017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Введена процедура наблюдения </a:t>
                      </a:r>
                      <a:r>
                        <a:rPr lang="en-US" sz="1050" dirty="0" smtClean="0">
                          <a:effectLst/>
                        </a:rPr>
                        <a:t>25</a:t>
                      </a:r>
                      <a:r>
                        <a:rPr lang="ru-RU" sz="1050" dirty="0" smtClean="0">
                          <a:effectLst/>
                        </a:rPr>
                        <a:t>.11.2019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2416648475"/>
                  </a:ext>
                </a:extLst>
              </a:tr>
              <a:tr h="485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ООО «Капитал-Инвест»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 признании несостоятельным (банкротом)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А20-3640/2017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Введена процедура наблюдения 10.12.2019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51552596"/>
                  </a:ext>
                </a:extLst>
              </a:tr>
              <a:tr h="55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ОАО «Прохладное»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 признании несостоятельным (банкротом)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А20-3641/2017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26.05.2020 </a:t>
                      </a:r>
                      <a:r>
                        <a:rPr lang="ru-RU" sz="1050" dirty="0" smtClean="0">
                          <a:effectLst/>
                        </a:rPr>
                        <a:t>введена</a:t>
                      </a:r>
                      <a:r>
                        <a:rPr lang="ru-RU" sz="1050" baseline="0" dirty="0" smtClean="0">
                          <a:effectLst/>
                        </a:rPr>
                        <a:t> </a:t>
                      </a:r>
                      <a:r>
                        <a:rPr lang="ru-RU" sz="1050" baseline="0" dirty="0" smtClean="0">
                          <a:effectLst/>
                        </a:rPr>
                        <a:t>процедура </a:t>
                      </a:r>
                      <a:r>
                        <a:rPr lang="ru-RU" sz="1050" baseline="0" smtClean="0">
                          <a:effectLst/>
                        </a:rPr>
                        <a:t>конкурсного производства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2781445260"/>
                  </a:ext>
                </a:extLst>
              </a:tr>
              <a:tr h="59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Балкарова Ш.А.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 признании несостоятельным (банкротом)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А20-3023/2019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10</a:t>
                      </a:r>
                      <a:r>
                        <a:rPr lang="ru-RU" sz="1050" dirty="0" smtClean="0">
                          <a:effectLst/>
                        </a:rPr>
                        <a:t>.</a:t>
                      </a:r>
                      <a:r>
                        <a:rPr lang="en-US" sz="1050" dirty="0" smtClean="0">
                          <a:effectLst/>
                        </a:rPr>
                        <a:t>03</a:t>
                      </a:r>
                      <a:r>
                        <a:rPr lang="ru-RU" sz="1050" dirty="0" smtClean="0">
                          <a:effectLst/>
                        </a:rPr>
                        <a:t>.2019 введена процедура</a:t>
                      </a:r>
                      <a:r>
                        <a:rPr lang="ru-RU" sz="1050" baseline="0" dirty="0" smtClean="0">
                          <a:effectLst/>
                        </a:rPr>
                        <a:t> реализации имущества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1238586364"/>
                  </a:ext>
                </a:extLst>
              </a:tr>
              <a:tr h="567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Балкаров К.И.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 признании несостоятельным (банкротом)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А20-3024/2019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09.12.2019 введена процедура реструктуризации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2023358731"/>
                  </a:ext>
                </a:extLst>
              </a:tr>
              <a:tr h="59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Дешев Х.А.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 признании несостоятельным (банкротом)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А20-3314/2019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31.10.2019 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введена </a:t>
                      </a:r>
                      <a:r>
                        <a:rPr kumimoji="0" lang="ru-RU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процедура реструктуризации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3397012359"/>
                  </a:ext>
                </a:extLst>
              </a:tr>
              <a:tr h="51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ПАО Сбербанк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Дешев В.А.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 признании несостоятельным (банкротом)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А20-3315/2019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16.12.2019 введена процедура реструктуризации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27" marR="52427" marT="0" marB="0"/>
                </a:tc>
                <a:extLst>
                  <a:ext uri="{0D108BD9-81ED-4DB2-BD59-A6C34878D82A}">
                    <a16:rowId xmlns:a16="http://schemas.microsoft.com/office/drawing/2014/main" val="1772587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3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06375" y="142875"/>
            <a:ext cx="8435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762000" eaLnBrk="0" hangingPunct="0">
              <a:lnSpc>
                <a:spcPct val="110000"/>
              </a:lnSpc>
              <a:buClr>
                <a:srgbClr val="008A53"/>
              </a:buClr>
              <a:buChar char="n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  <a:lvl2pPr marL="6858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Monotype Sorts" pitchFamily="2" charset="2"/>
              <a:buChar char="ä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2pPr>
            <a:lvl3pPr marL="10287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Tahoma" pitchFamily="34" charset="0"/>
              <a:buChar char="–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indent="-179388" algn="l" defTabSz="762000" eaLnBrk="0" hangingPunct="0">
              <a:spcBef>
                <a:spcPct val="20000"/>
              </a:spcBef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buClrTx/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Краткая характеристика предприятия</a:t>
            </a: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375" y="836712"/>
            <a:ext cx="87581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ОАО «Прохладное» является одним из крупнейших предприятий на территории СКФО по производству и хранению овощной продукции.  Самый крупный и современный в стране логистический комплекс по приемке, сортировке, упаковке и хранению овощей и фруктов местных производителей. В июле 2015 г. состоялось открытие нового комплекса. Общая стоимость проекта составила 3,5 млрд руб.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находящихся на праве собственности предприятия – 6 338 гектаров, из них пашни – 5 761 гектаров. 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Продуманное до деталей оснащение предприятия позволяет применять два формата работы. После прохождения первичной обработки небольшая часть овощей с поля поступает в цех на многофункциональную технологическую линию, где проходит второй этап очистки, овощи моют, сортируют, калибруют и упаковывают. После чего продукция идет сразу на реализацию. Основная же масса овощей закладывается в овощехранилище для длительного хранения. Емкости овощехранилища ОАО «Прохладное» позволяет хранить не только собственную продукцию, но и предоставлять площади в аренду фермерам республики. В целом предприятие может принять на единовременное хранение 75 тыс. тонн овощей в год. В наличии 28 камер различных объемов, а также холодильные склады для готовой продукции (два склада по 250 тонн) оборудованы самыми передовыми технологиями.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Вентиляционное и холодильное оборудование — преимущественно из Словении, комплектующие, моющие, сортирующие и упаковочные линии — из Австрии, Германии, Италии. Каждая камера обустроена автоматическими системами вентиляции,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теплорегуляторами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влажности в соответствии с потребностями хранения той или иной овощной культуры. Овощехранилище ОАО «Прохладное» — это сельскохозяйственный комплекс полного цикла, позволяющий гарантировать бесперебойное обеспечение российского потребителя качественной свежей продукцией.  Предприятием  ранее были заключены договоры на поставку моркови и картофеля в крупные федеральные сети: «Магнит», «Пятерочка», «Лента» под торговой маркой «Чудо-огород». </a:t>
            </a:r>
          </a:p>
          <a:p>
            <a:pPr algn="just"/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2014 г. выпуска, годы постройки объектов 2013-2014 г. </a:t>
            </a:r>
          </a:p>
        </p:txBody>
      </p:sp>
    </p:spTree>
    <p:extLst>
      <p:ext uri="{BB962C8B-B14F-4D97-AF65-F5344CB8AC3E}">
        <p14:creationId xmlns:p14="http://schemas.microsoft.com/office/powerpoint/2010/main" val="28349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0442"/>
            <a:ext cx="756084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объекта</a:t>
            </a:r>
            <a:endParaRPr lang="ru-RU" sz="1200" b="0" kern="12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05615"/>
              </p:ext>
            </p:extLst>
          </p:nvPr>
        </p:nvGraphicFramePr>
        <p:xfrm>
          <a:off x="107505" y="3004562"/>
          <a:ext cx="8820980" cy="348723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FDDB0">
                        <a:tint val="50000"/>
                        <a:satMod val="300000"/>
                      </a:srgbClr>
                    </a:gs>
                    <a:gs pos="35000">
                      <a:srgbClr val="BFDDB0">
                        <a:tint val="37000"/>
                        <a:satMod val="300000"/>
                      </a:srgbClr>
                    </a:gs>
                    <a:gs pos="100000">
                      <a:srgbClr val="BFDDB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33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объекта 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Местонахождение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alt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Целостный имущественный комплекс </a:t>
                      </a:r>
                      <a:r>
                        <a:rPr lang="ru-RU" sz="1200" b="1" kern="12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выращиванию, хранению, сортировке и упаковке овощей на 75 тыс. тонн. К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омплекс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обеспечивает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полный цикл от производства до реализации продукции и представляет собой: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земельных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с/х назначения площадью 2 564 га и 3 820 га.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Предприятие расположено в двух субъектах РФ: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ОАО «Прохладное» - располагается в юго-западной части </a:t>
                      </a:r>
                      <a:r>
                        <a:rPr lang="ru-RU" sz="1400" b="0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Прохладненского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КБР на площади 2564 га.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Филиал «</a:t>
                      </a:r>
                      <a:r>
                        <a:rPr lang="ru-RU" sz="1400" b="0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Новопавловский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ОАО «Прохладное», расположен в северо-восточном районе Кировского района Ставропольского края на площади 3820 га.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 имущественного комплекса по  хранению и упаковке овощей (18 овощехранилищ и 2 холодильных склада) мощностью 75 тыс. тонн,  (в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56 тыс. тонн холодильные камеры, 19 тыс. тонн складские помещения), общая площадь 44 562,8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Сельхоз техника в количестве более 100 ед.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Холодильное оборудование на 50 тыс.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Линии оборудования по сортировке, упаковке мойке овощей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недвижимого имущества общей площадью 62 тыс.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используемые по текущей деятельности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60049"/>
            <a:ext cx="2088231" cy="21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94" y="660049"/>
            <a:ext cx="1944216" cy="213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71" y="660049"/>
            <a:ext cx="2016225" cy="214968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98" y="674067"/>
            <a:ext cx="1961381" cy="213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2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06375" y="142875"/>
            <a:ext cx="8435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762000" eaLnBrk="0" hangingPunct="0">
              <a:lnSpc>
                <a:spcPct val="110000"/>
              </a:lnSpc>
              <a:buClr>
                <a:srgbClr val="008A53"/>
              </a:buClr>
              <a:buChar char="n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  <a:lvl2pPr marL="6858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Monotype Sorts" pitchFamily="2" charset="2"/>
              <a:buChar char="ä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2pPr>
            <a:lvl3pPr marL="10287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Tahoma" pitchFamily="34" charset="0"/>
              <a:buChar char="–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indent="-179388" algn="l" defTabSz="762000" eaLnBrk="0" hangingPunct="0">
              <a:spcBef>
                <a:spcPct val="20000"/>
              </a:spcBef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Схема оптово-распределительного центра</a:t>
            </a: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2935283" y="1792039"/>
            <a:ext cx="6113344" cy="4446809"/>
            <a:chOff x="409178" y="1556792"/>
            <a:chExt cx="6192688" cy="4320480"/>
          </a:xfrm>
        </p:grpSpPr>
        <p:pic>
          <p:nvPicPr>
            <p:cNvPr id="6" name="Рисунок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78" y="1556792"/>
              <a:ext cx="6192688" cy="43204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5" name="Прямая со стрелкой 4"/>
            <p:cNvCxnSpPr/>
            <p:nvPr/>
          </p:nvCxnSpPr>
          <p:spPr bwMode="auto">
            <a:xfrm>
              <a:off x="4644008" y="2780928"/>
              <a:ext cx="1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Прямая со стрелкой 14"/>
            <p:cNvCxnSpPr/>
            <p:nvPr/>
          </p:nvCxnSpPr>
          <p:spPr bwMode="auto">
            <a:xfrm>
              <a:off x="1331640" y="1851168"/>
              <a:ext cx="1008112" cy="11457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Овал 18"/>
            <p:cNvSpPr/>
            <p:nvPr/>
          </p:nvSpPr>
          <p:spPr bwMode="auto">
            <a:xfrm>
              <a:off x="1187624" y="1707152"/>
              <a:ext cx="360040" cy="28803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-128" charset="-128"/>
                </a:rPr>
                <a:t>1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 bwMode="auto">
            <a:xfrm flipH="1" flipV="1">
              <a:off x="4767900" y="4897423"/>
              <a:ext cx="360040" cy="7200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Прямая со стрелкой 26"/>
            <p:cNvCxnSpPr/>
            <p:nvPr/>
          </p:nvCxnSpPr>
          <p:spPr bwMode="auto">
            <a:xfrm flipV="1">
              <a:off x="2762923" y="4581127"/>
              <a:ext cx="648072" cy="10081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Прямая со стрелкой 29"/>
            <p:cNvCxnSpPr>
              <a:stCxn id="38" idx="3"/>
            </p:cNvCxnSpPr>
            <p:nvPr/>
          </p:nvCxnSpPr>
          <p:spPr bwMode="auto">
            <a:xfrm flipH="1">
              <a:off x="4359837" y="3176299"/>
              <a:ext cx="1597038" cy="6127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Овал 36"/>
            <p:cNvSpPr/>
            <p:nvPr/>
          </p:nvSpPr>
          <p:spPr bwMode="auto">
            <a:xfrm>
              <a:off x="5004048" y="5473487"/>
              <a:ext cx="360040" cy="28803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-128" charset="-128"/>
                </a:rPr>
                <a:t>2</a:t>
              </a:r>
            </a:p>
          </p:txBody>
        </p:sp>
        <p:sp>
          <p:nvSpPr>
            <p:cNvPr id="38" name="Овал 37"/>
            <p:cNvSpPr/>
            <p:nvPr/>
          </p:nvSpPr>
          <p:spPr bwMode="auto">
            <a:xfrm>
              <a:off x="5904148" y="2930449"/>
              <a:ext cx="360040" cy="288032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latin typeface="Arial" charset="0"/>
                  <a:ea typeface="ヒラギノ角ゴ Pro W3" pitchFamily="-128" charset="-128"/>
                </a:rPr>
                <a:t>5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4463987" y="2531733"/>
              <a:ext cx="360040" cy="28803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>
                  <a:latin typeface="Arial" charset="0"/>
                  <a:ea typeface="ヒラギノ角ゴ Pro W3" pitchFamily="-128" charset="-128"/>
                </a:rPr>
                <a:t>3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2526332" y="5481117"/>
              <a:ext cx="360040" cy="288032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-128" charset="-128"/>
                </a:rPr>
                <a:t>4</a:t>
              </a:r>
            </a:p>
          </p:txBody>
        </p:sp>
      </p:grpSp>
      <p:sp>
        <p:nvSpPr>
          <p:cNvPr id="46" name="Прямоугольник 45"/>
          <p:cNvSpPr/>
          <p:nvPr/>
        </p:nvSpPr>
        <p:spPr bwMode="auto">
          <a:xfrm>
            <a:off x="494187" y="908720"/>
            <a:ext cx="2342445" cy="56886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М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орозильные камеры  для хранения моркови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(10 шт. общая мощность по хранению 31 тыс. тонн.)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Морозильные </a:t>
            </a:r>
            <a:r>
              <a:rPr lang="ru-RU" sz="1200" b="1" dirty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камеры 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для хранения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картофеля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(8 шт. общая мощность по хранению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 25 тыс. тонн)</a:t>
            </a:r>
            <a:endParaRPr lang="ru-RU" sz="1200" dirty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Холодильные камеры для временного хранения готовой продукции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(727,7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кв.м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)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Линии по сортировке </a:t>
            </a:r>
            <a:r>
              <a:rPr lang="ru-RU" sz="1200" b="1" dirty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обработке и 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упаковке моркови, свеклы, картофеля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(мощность 250 тонн овощей/сутки)</a:t>
            </a:r>
            <a:endParaRPr lang="ru-RU" sz="1200" b="1" dirty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Складские 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помещения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(площадь 7,5 тыс. </a:t>
            </a:r>
            <a:r>
              <a:rPr lang="ru-RU" sz="1200" dirty="0" err="1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кв.м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.)</a:t>
            </a:r>
            <a:endParaRPr lang="ru-RU" sz="1200" dirty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tx1"/>
              </a:solidFill>
              <a:latin typeface="Arial" charset="0"/>
              <a:ea typeface="ヒラギノ角ゴ Pro W3" pitchFamily="-128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Arial" charset="0"/>
                <a:ea typeface="ヒラギノ角ゴ Pro W3" pitchFamily="-128" charset="-128"/>
              </a:rPr>
              <a:t>Стоянка техники</a:t>
            </a:r>
          </a:p>
        </p:txBody>
      </p:sp>
      <p:cxnSp>
        <p:nvCxnSpPr>
          <p:cNvPr id="1039" name="Прямая соединительная линия 1038"/>
          <p:cNvCxnSpPr/>
          <p:nvPr/>
        </p:nvCxnSpPr>
        <p:spPr bwMode="auto">
          <a:xfrm flipV="1">
            <a:off x="5560310" y="1649259"/>
            <a:ext cx="584948" cy="445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Прямая соединительная линия 81"/>
          <p:cNvCxnSpPr/>
          <p:nvPr/>
        </p:nvCxnSpPr>
        <p:spPr bwMode="auto">
          <a:xfrm>
            <a:off x="6145258" y="1649259"/>
            <a:ext cx="2818211" cy="10354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Прямая соединительная линия 84"/>
          <p:cNvCxnSpPr/>
          <p:nvPr/>
        </p:nvCxnSpPr>
        <p:spPr bwMode="auto">
          <a:xfrm flipV="1">
            <a:off x="8963469" y="2684666"/>
            <a:ext cx="0" cy="1064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8" name="Прямая соединительная линия 1047"/>
          <p:cNvCxnSpPr/>
          <p:nvPr/>
        </p:nvCxnSpPr>
        <p:spPr bwMode="auto">
          <a:xfrm flipH="1">
            <a:off x="8553867" y="3748946"/>
            <a:ext cx="409603" cy="3979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4" name="Прямая со стрелкой 1053"/>
          <p:cNvCxnSpPr>
            <a:stCxn id="100" idx="3"/>
          </p:cNvCxnSpPr>
          <p:nvPr/>
        </p:nvCxnSpPr>
        <p:spPr bwMode="auto">
          <a:xfrm flipH="1">
            <a:off x="6905941" y="1649259"/>
            <a:ext cx="50388" cy="5428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Овал 99"/>
          <p:cNvSpPr/>
          <p:nvPr/>
        </p:nvSpPr>
        <p:spPr bwMode="auto">
          <a:xfrm>
            <a:off x="6905939" y="1396220"/>
            <a:ext cx="344087" cy="29645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6</a:t>
            </a:r>
          </a:p>
        </p:txBody>
      </p:sp>
      <p:sp>
        <p:nvSpPr>
          <p:cNvPr id="104" name="Овал 103"/>
          <p:cNvSpPr/>
          <p:nvPr/>
        </p:nvSpPr>
        <p:spPr bwMode="auto">
          <a:xfrm>
            <a:off x="36282" y="1993607"/>
            <a:ext cx="375518" cy="338793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2</a:t>
            </a:r>
          </a:p>
        </p:txBody>
      </p:sp>
      <p:sp>
        <p:nvSpPr>
          <p:cNvPr id="105" name="Овал 104"/>
          <p:cNvSpPr/>
          <p:nvPr/>
        </p:nvSpPr>
        <p:spPr bwMode="auto">
          <a:xfrm>
            <a:off x="36282" y="1063491"/>
            <a:ext cx="375518" cy="338793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1</a:t>
            </a:r>
          </a:p>
        </p:txBody>
      </p:sp>
      <p:sp>
        <p:nvSpPr>
          <p:cNvPr id="106" name="Овал 105"/>
          <p:cNvSpPr/>
          <p:nvPr/>
        </p:nvSpPr>
        <p:spPr bwMode="auto">
          <a:xfrm>
            <a:off x="47584" y="2867068"/>
            <a:ext cx="375518" cy="338793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3</a:t>
            </a:r>
          </a:p>
        </p:txBody>
      </p:sp>
      <p:sp>
        <p:nvSpPr>
          <p:cNvPr id="107" name="Овал 106"/>
          <p:cNvSpPr/>
          <p:nvPr/>
        </p:nvSpPr>
        <p:spPr bwMode="auto">
          <a:xfrm>
            <a:off x="37112" y="4111261"/>
            <a:ext cx="375518" cy="33879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4</a:t>
            </a:r>
          </a:p>
        </p:txBody>
      </p:sp>
      <p:sp>
        <p:nvSpPr>
          <p:cNvPr id="109" name="Овал 108"/>
          <p:cNvSpPr/>
          <p:nvPr/>
        </p:nvSpPr>
        <p:spPr bwMode="auto">
          <a:xfrm>
            <a:off x="36282" y="5355454"/>
            <a:ext cx="375518" cy="338793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5</a:t>
            </a:r>
          </a:p>
        </p:txBody>
      </p:sp>
      <p:sp>
        <p:nvSpPr>
          <p:cNvPr id="110" name="Овал 109"/>
          <p:cNvSpPr/>
          <p:nvPr/>
        </p:nvSpPr>
        <p:spPr bwMode="auto">
          <a:xfrm>
            <a:off x="36282" y="5971483"/>
            <a:ext cx="375518" cy="338793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09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32682" y="46757"/>
            <a:ext cx="8435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762000" eaLnBrk="0" hangingPunct="0">
              <a:lnSpc>
                <a:spcPct val="110000"/>
              </a:lnSpc>
              <a:buClr>
                <a:srgbClr val="008A53"/>
              </a:buClr>
              <a:buChar char="n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  <a:lvl2pPr marL="6858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Monotype Sorts" pitchFamily="2" charset="2"/>
              <a:buChar char="ä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2pPr>
            <a:lvl3pPr marL="10287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Tahoma" pitchFamily="34" charset="0"/>
              <a:buChar char="–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indent="-179388" algn="l" defTabSz="762000" eaLnBrk="0" hangingPunct="0">
              <a:spcBef>
                <a:spcPct val="20000"/>
              </a:spcBef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ru-RU" sz="22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Местоположение, транспортная доступность</a:t>
            </a:r>
            <a:endParaRPr lang="ru-RU" altLang="ru-RU" sz="1800" dirty="0">
              <a:solidFill>
                <a:srgbClr val="00703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2682" y="4800353"/>
            <a:ext cx="865389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7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Земельные участки и объекты инфраструктуры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расположены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двух субъектах РФ: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39700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юго-западной части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Прохладненского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района КБР.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9700" algn="l"/>
              </a:tabLst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участок по адресу: 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Кабардино-Балкарская Республика, р-н </a:t>
            </a:r>
            <a:r>
              <a:rPr lang="ru-RU" dirty="0" err="1" smtClean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Прохладненский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номер: </a:t>
            </a:r>
            <a:r>
              <a:rPr lang="ru-RU" dirty="0" smtClean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07:04:0000000:1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2 526 Га</a:t>
            </a:r>
          </a:p>
          <a:p>
            <a:pPr algn="just">
              <a:spcAft>
                <a:spcPts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2.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северо-восточном районе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Кировского района Ставропольского края</a:t>
            </a:r>
          </a:p>
          <a:p>
            <a:pPr algn="just">
              <a:spcAft>
                <a:spcPts val="0"/>
              </a:spcAft>
              <a:tabLst/>
            </a:pP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участок по адресу: </a:t>
            </a:r>
            <a:r>
              <a:rPr lang="ru-RU" dirty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край Ставропольский, р-н </a:t>
            </a:r>
            <a:r>
              <a:rPr lang="ru-RU" dirty="0" smtClean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Кировский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номер: </a:t>
            </a:r>
            <a:r>
              <a:rPr lang="ru-RU" dirty="0" smtClean="0">
                <a:solidFill>
                  <a:srgbClr val="337AB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26:35:000000:21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  для сельскохозяйственного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lang="ru-RU" sz="1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3 806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</a:p>
          <a:p>
            <a:pPr algn="just">
              <a:spcAft>
                <a:spcPts val="0"/>
              </a:spcAft>
              <a:tabLst/>
            </a:pPr>
            <a:r>
              <a:rPr lang="ru-RU" sz="14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границам участков проходят асфальтированные дороги, вблизи расположены г. Пятигорск, </a:t>
            </a:r>
          </a:p>
          <a:p>
            <a:pPr algn="just">
              <a:spcAft>
                <a:spcPts val="0"/>
              </a:spcAft>
              <a:tabLst/>
            </a:pPr>
            <a:r>
              <a:rPr lang="ru-RU" sz="14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Нальчик, г. Ставрополь.   </a:t>
            </a:r>
            <a:endParaRPr lang="ru-RU" sz="1400" i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69772"/>
            <a:ext cx="6480720" cy="41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84105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6" y="764704"/>
            <a:ext cx="8136904" cy="2880320"/>
          </a:xfrm>
          <a:prstGeom prst="rect">
            <a:avLst/>
          </a:prstGeom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2176" y="3789040"/>
            <a:ext cx="3935808" cy="2736304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06375" y="142875"/>
            <a:ext cx="8435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762000" eaLnBrk="0" hangingPunct="0">
              <a:lnSpc>
                <a:spcPct val="110000"/>
              </a:lnSpc>
              <a:buClr>
                <a:srgbClr val="008A53"/>
              </a:buClr>
              <a:buChar char="n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  <a:lvl2pPr marL="6858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Monotype Sorts" pitchFamily="2" charset="2"/>
              <a:buChar char="ä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2pPr>
            <a:lvl3pPr marL="10287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Tahoma" pitchFamily="34" charset="0"/>
              <a:buChar char="–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indent="-179388" algn="l" defTabSz="762000" eaLnBrk="0" hangingPunct="0">
              <a:spcBef>
                <a:spcPct val="20000"/>
              </a:spcBef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Фотообзор объекта</a:t>
            </a:r>
          </a:p>
        </p:txBody>
      </p:sp>
    </p:spTree>
    <p:extLst>
      <p:ext uri="{BB962C8B-B14F-4D97-AF65-F5344CB8AC3E}">
        <p14:creationId xmlns:p14="http://schemas.microsoft.com/office/powerpoint/2010/main" val="42930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3012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182538"/>
            <a:ext cx="4896544" cy="1569660"/>
          </a:xfrm>
          <a:prstGeom prst="rect">
            <a:avLst/>
          </a:prstGeom>
          <a:solidFill>
            <a:schemeClr val="bg2">
              <a:lumMod val="75000"/>
              <a:alpha val="26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/>
              <a:t>Кирпичный завод</a:t>
            </a:r>
          </a:p>
          <a:p>
            <a:pPr algn="ctr"/>
            <a:r>
              <a:rPr lang="ru-RU" altLang="ru-RU" sz="2400" dirty="0"/>
              <a:t>Гипсокартонный завод</a:t>
            </a:r>
          </a:p>
          <a:p>
            <a:pPr algn="ctr"/>
            <a:r>
              <a:rPr lang="ru-RU" sz="2400" dirty="0"/>
              <a:t>Балансодержатель: ООО «Капитал-Инвест»</a:t>
            </a:r>
          </a:p>
        </p:txBody>
      </p:sp>
    </p:spTree>
    <p:extLst>
      <p:ext uri="{BB962C8B-B14F-4D97-AF65-F5344CB8AC3E}">
        <p14:creationId xmlns:p14="http://schemas.microsoft.com/office/powerpoint/2010/main" val="42323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0442"/>
            <a:ext cx="7560840" cy="5486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объекта</a:t>
            </a:r>
            <a:endParaRPr lang="ru-RU" sz="1200" b="0" kern="1200" dirty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94557"/>
              </p:ext>
            </p:extLst>
          </p:nvPr>
        </p:nvGraphicFramePr>
        <p:xfrm>
          <a:off x="179511" y="2996952"/>
          <a:ext cx="8748973" cy="3456384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BFDDB0">
                        <a:tint val="50000"/>
                        <a:satMod val="300000"/>
                      </a:srgbClr>
                    </a:gs>
                    <a:gs pos="35000">
                      <a:srgbClr val="BFDDB0">
                        <a:tint val="37000"/>
                        <a:satMod val="300000"/>
                      </a:srgbClr>
                    </a:gs>
                    <a:gs pos="100000">
                      <a:srgbClr val="BFDDB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1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объекта 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Местонахождение</a:t>
                      </a: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endParaRPr lang="ru-RU" altLang="ru-RU" sz="1400" dirty="0" smtClean="0"/>
                    </a:p>
                    <a:p>
                      <a:pPr algn="just"/>
                      <a:r>
                        <a:rPr lang="ru-RU" altLang="ru-RU" sz="1400" dirty="0" smtClean="0"/>
                        <a:t>Кирпичный завод: площадью 30 602,2 </a:t>
                      </a:r>
                      <a:r>
                        <a:rPr lang="ru-RU" altLang="ru-RU" sz="1400" dirty="0" err="1" smtClean="0"/>
                        <a:t>кв.м</a:t>
                      </a:r>
                      <a:r>
                        <a:rPr lang="ru-RU" altLang="ru-RU" sz="1400" dirty="0" smtClean="0"/>
                        <a:t>. и земельный участок площадью 173 005 </a:t>
                      </a:r>
                      <a:r>
                        <a:rPr lang="ru-RU" altLang="ru-RU" sz="1400" dirty="0" err="1" smtClean="0"/>
                        <a:t>кв.м</a:t>
                      </a:r>
                      <a:r>
                        <a:rPr lang="ru-RU" altLang="ru-RU" sz="1400" dirty="0" smtClean="0"/>
                        <a:t>., оснащенный современным оборудованием </a:t>
                      </a:r>
                      <a:r>
                        <a:rPr lang="ru-RU" sz="1400" u="none" strike="noStrike" dirty="0" smtClean="0">
                          <a:effectLst/>
                        </a:rPr>
                        <a:t>по производству керамического кирпича, </a:t>
                      </a:r>
                      <a:r>
                        <a:rPr lang="ru-RU" altLang="ru-RU" sz="1400" dirty="0" smtClean="0"/>
                        <a:t>производственной мощностью 90 </a:t>
                      </a:r>
                      <a:r>
                        <a:rPr lang="ru-RU" altLang="ru-RU" sz="1400" dirty="0" err="1" smtClean="0"/>
                        <a:t>млн.шт</a:t>
                      </a:r>
                      <a:r>
                        <a:rPr lang="ru-RU" altLang="ru-RU" sz="1400" dirty="0" smtClean="0"/>
                        <a:t> кирпичей в год</a:t>
                      </a:r>
                      <a:r>
                        <a:rPr lang="ru-RU" altLang="ru-RU" sz="1400" b="1" dirty="0" smtClean="0"/>
                        <a:t>. </a:t>
                      </a:r>
                      <a:endParaRPr lang="ru-RU" sz="1400" b="0" u="non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>
                          <a:cs typeface="Times New Roman" pitchFamily="18" charset="0"/>
                        </a:rPr>
                        <a:t>КБР, </a:t>
                      </a:r>
                      <a:r>
                        <a:rPr lang="ru-RU" altLang="ru-RU" sz="1400" dirty="0" err="1" smtClean="0">
                          <a:cs typeface="Times New Roman" pitchFamily="18" charset="0"/>
                        </a:rPr>
                        <a:t>Прохладненский</a:t>
                      </a:r>
                      <a:r>
                        <a:rPr lang="ru-RU" altLang="ru-RU" sz="1400" dirty="0" smtClean="0">
                          <a:cs typeface="Times New Roman" pitchFamily="18" charset="0"/>
                        </a:rPr>
                        <a:t> район, с. Учебное, ул. Индустриальная,1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/>
                        <a:t>Гипсокартонный завод: Производственный корпус 10,3  тыс. </a:t>
                      </a:r>
                      <a:r>
                        <a:rPr lang="ru-RU" altLang="ru-RU" sz="1400" dirty="0" err="1" smtClean="0"/>
                        <a:t>кв.м</a:t>
                      </a:r>
                      <a:r>
                        <a:rPr lang="ru-RU" altLang="ru-RU" sz="1400" dirty="0" smtClean="0"/>
                        <a:t>., </a:t>
                      </a:r>
                      <a:r>
                        <a:rPr lang="ru-RU" altLang="ru-RU" sz="1400" dirty="0" err="1" smtClean="0"/>
                        <a:t>гипсоварочный</a:t>
                      </a:r>
                      <a:r>
                        <a:rPr lang="ru-RU" altLang="ru-RU" sz="1400" dirty="0" smtClean="0"/>
                        <a:t> цех 779,8 </a:t>
                      </a:r>
                      <a:r>
                        <a:rPr lang="ru-RU" altLang="ru-RU" sz="1400" dirty="0" err="1" smtClean="0"/>
                        <a:t>кв.м</a:t>
                      </a:r>
                      <a:r>
                        <a:rPr lang="ru-RU" altLang="ru-RU" sz="1400" dirty="0" smtClean="0"/>
                        <a:t>., котельная, газораспределительная станция, оборудование по производству </a:t>
                      </a:r>
                      <a:r>
                        <a:rPr lang="ru-RU" altLang="ru-RU" sz="1400" dirty="0" err="1" smtClean="0"/>
                        <a:t>гипсокартона</a:t>
                      </a:r>
                      <a:r>
                        <a:rPr lang="ru-RU" altLang="ru-RU" sz="1400" dirty="0" smtClean="0"/>
                        <a:t>,</a:t>
                      </a:r>
                      <a:r>
                        <a:rPr lang="ru-RU" altLang="ru-RU" sz="1400" baseline="0" dirty="0" smtClean="0"/>
                        <a:t> мощностью 15 </a:t>
                      </a:r>
                      <a:r>
                        <a:rPr lang="ru-RU" altLang="ru-RU" sz="1400" baseline="0" dirty="0" err="1" smtClean="0"/>
                        <a:t>кв.метров</a:t>
                      </a:r>
                      <a:r>
                        <a:rPr lang="ru-RU" altLang="ru-RU" sz="1400" baseline="0" dirty="0" smtClean="0"/>
                        <a:t>/год</a:t>
                      </a:r>
                      <a:endParaRPr lang="ru-RU" alt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21" y="654020"/>
            <a:ext cx="2014127" cy="2054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9122"/>
            <a:ext cx="2150171" cy="2079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55" y="654020"/>
            <a:ext cx="2316894" cy="205489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21" y="654020"/>
            <a:ext cx="2052464" cy="20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06375" y="142875"/>
            <a:ext cx="84359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762000" eaLnBrk="0" hangingPunct="0">
              <a:lnSpc>
                <a:spcPct val="110000"/>
              </a:lnSpc>
              <a:buClr>
                <a:srgbClr val="008A53"/>
              </a:buClr>
              <a:buChar char="n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  <a:lvl2pPr marL="6858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Monotype Sorts" pitchFamily="2" charset="2"/>
              <a:buChar char="ä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2pPr>
            <a:lvl3pPr marL="1028700" indent="-228600" algn="l" defTabSz="762000" eaLnBrk="0" hangingPunct="0">
              <a:lnSpc>
                <a:spcPct val="110000"/>
              </a:lnSpc>
              <a:buClr>
                <a:srgbClr val="008A53"/>
              </a:buClr>
              <a:buFont typeface="Tahoma" pitchFamily="34" charset="0"/>
              <a:buChar char="–"/>
              <a:tabLst>
                <a:tab pos="384175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 algn="l" defTabSz="762000" eaLnBrk="0" hangingPunct="0">
              <a:spcBef>
                <a:spcPct val="20000"/>
              </a:spcBef>
              <a:buChar char="–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81213" indent="-179388" algn="l" defTabSz="762000" eaLnBrk="0" hangingPunct="0">
              <a:spcBef>
                <a:spcPct val="20000"/>
              </a:spcBef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384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956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528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10013" indent="-179388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841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Схема расположения объектов производственного комплекса</a:t>
            </a:r>
            <a:endParaRPr lang="ru-RU" altLang="ru-RU"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9" y="980728"/>
            <a:ext cx="83866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34909</TotalTime>
  <Words>1261</Words>
  <Application>Microsoft Office PowerPoint</Application>
  <PresentationFormat>Экран (4:3)</PresentationFormat>
  <Paragraphs>170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Times New Roman</vt:lpstr>
      <vt:lpstr>Wingdings</vt:lpstr>
      <vt:lpstr>ヒラギノ角ゴ Pro W3</vt:lpstr>
      <vt:lpstr>sber_present_gedonizm1</vt:lpstr>
      <vt:lpstr>имущественного комплекса по хранению, упаковке, сортировке овощей </vt:lpstr>
      <vt:lpstr>Презентация PowerPoint</vt:lpstr>
      <vt:lpstr>Состав объекта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объекта</vt:lpstr>
      <vt:lpstr>Презентация PowerPoint</vt:lpstr>
      <vt:lpstr>Презентация PowerPoint</vt:lpstr>
      <vt:lpstr>Презентация PowerPoint</vt:lpstr>
      <vt:lpstr>Состав объекта:   Здание финансовый центр  </vt:lpstr>
      <vt:lpstr>Презентация PowerPoint</vt:lpstr>
      <vt:lpstr>Презентация PowerPoint</vt:lpstr>
    </vt:vector>
  </TitlesOfParts>
  <Company>Test Tester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Грицинина Наталия Сергеевна</cp:lastModifiedBy>
  <cp:revision>923</cp:revision>
  <cp:lastPrinted>2019-09-23T15:58:26Z</cp:lastPrinted>
  <dcterms:created xsi:type="dcterms:W3CDTF">2009-12-17T07:12:41Z</dcterms:created>
  <dcterms:modified xsi:type="dcterms:W3CDTF">2020-06-08T09:56:55Z</dcterms:modified>
</cp:coreProperties>
</file>